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0" r:id="rId2"/>
    <p:sldId id="258" r:id="rId3"/>
    <p:sldId id="259" r:id="rId4"/>
    <p:sldId id="260" r:id="rId5"/>
    <p:sldId id="272" r:id="rId6"/>
    <p:sldId id="261" r:id="rId7"/>
    <p:sldId id="273" r:id="rId8"/>
    <p:sldId id="262" r:id="rId9"/>
    <p:sldId id="263" r:id="rId10"/>
    <p:sldId id="275" r:id="rId11"/>
    <p:sldId id="274" r:id="rId12"/>
    <p:sldId id="264" r:id="rId13"/>
    <p:sldId id="269" r:id="rId14"/>
    <p:sldId id="271" r:id="rId15"/>
    <p:sldId id="265" r:id="rId16"/>
    <p:sldId id="266" r:id="rId17"/>
    <p:sldId id="276" r:id="rId18"/>
    <p:sldId id="277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ACFE0-E6C3-4ADA-B0B9-45EF51BED779}" type="datetimeFigureOut">
              <a:rPr lang="en-AU" smtClean="0"/>
              <a:t>26/11/15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20708-710C-42F0-9ACD-3579B15DB12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5916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B3432-20CE-4E5A-89D4-669AAD4D697B}" type="datetimeFigureOut">
              <a:rPr lang="en-AU" smtClean="0"/>
              <a:t>26/11/15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E63CE-B61C-490F-9810-28654038E21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90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E63CE-B61C-490F-9810-28654038E21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63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E63CE-B61C-490F-9810-28654038E21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599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6EF-4B8E-42EA-9AE6-BD3C396CF297}" type="datetimeFigureOut">
              <a:rPr lang="en-AU" smtClean="0"/>
              <a:t>26/11/15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5490-CE12-4CB2-932A-33C7455A5A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93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6EF-4B8E-42EA-9AE6-BD3C396CF297}" type="datetimeFigureOut">
              <a:rPr lang="en-AU" smtClean="0"/>
              <a:t>26/11/15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5490-CE12-4CB2-932A-33C7455A5A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81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6EF-4B8E-42EA-9AE6-BD3C396CF297}" type="datetimeFigureOut">
              <a:rPr lang="en-AU" smtClean="0"/>
              <a:t>26/11/15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5490-CE12-4CB2-932A-33C7455A5A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854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6EF-4B8E-42EA-9AE6-BD3C396CF297}" type="datetimeFigureOut">
              <a:rPr lang="en-AU" smtClean="0"/>
              <a:t>26/11/15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5490-CE12-4CB2-932A-33C7455A5A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002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6EF-4B8E-42EA-9AE6-BD3C396CF297}" type="datetimeFigureOut">
              <a:rPr lang="en-AU" smtClean="0"/>
              <a:t>26/11/15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5490-CE12-4CB2-932A-33C7455A5A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862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6EF-4B8E-42EA-9AE6-BD3C396CF297}" type="datetimeFigureOut">
              <a:rPr lang="en-AU" smtClean="0"/>
              <a:t>26/11/15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5490-CE12-4CB2-932A-33C7455A5A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92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6EF-4B8E-42EA-9AE6-BD3C396CF297}" type="datetimeFigureOut">
              <a:rPr lang="en-AU" smtClean="0"/>
              <a:t>26/11/15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5490-CE12-4CB2-932A-33C7455A5A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744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6EF-4B8E-42EA-9AE6-BD3C396CF297}" type="datetimeFigureOut">
              <a:rPr lang="en-AU" smtClean="0"/>
              <a:t>26/11/15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5490-CE12-4CB2-932A-33C7455A5A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767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6EF-4B8E-42EA-9AE6-BD3C396CF297}" type="datetimeFigureOut">
              <a:rPr lang="en-AU" smtClean="0"/>
              <a:t>26/11/15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5490-CE12-4CB2-932A-33C7455A5A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290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6EF-4B8E-42EA-9AE6-BD3C396CF297}" type="datetimeFigureOut">
              <a:rPr lang="en-AU" smtClean="0"/>
              <a:t>26/11/15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5490-CE12-4CB2-932A-33C7455A5A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586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06EF-4B8E-42EA-9AE6-BD3C396CF297}" type="datetimeFigureOut">
              <a:rPr lang="en-AU" smtClean="0"/>
              <a:t>26/11/15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5490-CE12-4CB2-932A-33C7455A5A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573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D06EF-4B8E-42EA-9AE6-BD3C396CF297}" type="datetimeFigureOut">
              <a:rPr lang="en-AU" smtClean="0"/>
              <a:t>26/11/15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15490-CE12-4CB2-932A-33C7455A5A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921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8849" y="-164473"/>
            <a:ext cx="10553546" cy="702247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9420" y="4960579"/>
            <a:ext cx="1146556" cy="167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A healthy river and healthy landscapes</a:t>
            </a:r>
          </a:p>
          <a:p>
            <a:r>
              <a:rPr lang="en-AU" sz="3200" dirty="0" smtClean="0">
                <a:solidFill>
                  <a:schemeClr val="bg1"/>
                </a:solidFill>
              </a:rPr>
              <a:t>means healthy tourism</a:t>
            </a:r>
          </a:p>
          <a:p>
            <a:r>
              <a:rPr lang="en-AU" sz="2000" dirty="0" smtClean="0">
                <a:solidFill>
                  <a:schemeClr val="bg1"/>
                </a:solidFill>
              </a:rPr>
              <a:t>Tony Sharley, GM, Destination Riverland</a:t>
            </a:r>
            <a:endParaRPr lang="en-AU" sz="2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5010908"/>
            <a:ext cx="1584176" cy="163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4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Stories enhance the</a:t>
            </a:r>
            <a:br>
              <a:rPr lang="en-AU" dirty="0" smtClean="0">
                <a:latin typeface="Century Gothic" panose="020B0502020202020204" pitchFamily="34" charset="0"/>
              </a:rPr>
            </a:br>
            <a:r>
              <a:rPr lang="en-AU" dirty="0" smtClean="0">
                <a:latin typeface="Century Gothic" panose="020B0502020202020204" pitchFamily="34" charset="0"/>
              </a:rPr>
              <a:t> experience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88640"/>
            <a:ext cx="9858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1628800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entury Gothic" panose="020B0502020202020204" pitchFamily="34" charset="0"/>
              </a:rPr>
              <a:t>The Riverland is the birthplace of houseboat tourism. Ian </a:t>
            </a:r>
            <a:r>
              <a:rPr lang="en-AU" sz="2400" dirty="0" err="1" smtClean="0">
                <a:latin typeface="Century Gothic" panose="020B0502020202020204" pitchFamily="34" charset="0"/>
              </a:rPr>
              <a:t>Showell</a:t>
            </a:r>
            <a:r>
              <a:rPr lang="en-AU" sz="2400" dirty="0" smtClean="0">
                <a:latin typeface="Century Gothic" panose="020B0502020202020204" pitchFamily="34" charset="0"/>
              </a:rPr>
              <a:t> launched the first </a:t>
            </a:r>
            <a:r>
              <a:rPr lang="en-AU" sz="2400" dirty="0" err="1" smtClean="0">
                <a:latin typeface="Century Gothic" panose="020B0502020202020204" pitchFamily="34" charset="0"/>
              </a:rPr>
              <a:t>Liba</a:t>
            </a:r>
            <a:r>
              <a:rPr lang="en-AU" sz="2400" dirty="0" smtClean="0">
                <a:latin typeface="Century Gothic" panose="020B0502020202020204" pitchFamily="34" charset="0"/>
              </a:rPr>
              <a:t> </a:t>
            </a:r>
            <a:r>
              <a:rPr lang="en-AU" sz="2400" dirty="0" err="1" smtClean="0">
                <a:latin typeface="Century Gothic" panose="020B0502020202020204" pitchFamily="34" charset="0"/>
              </a:rPr>
              <a:t>Liba</a:t>
            </a:r>
            <a:r>
              <a:rPr lang="en-AU" sz="2400" dirty="0" smtClean="0">
                <a:latin typeface="Century Gothic" panose="020B0502020202020204" pitchFamily="34" charset="0"/>
              </a:rPr>
              <a:t> houseboat in 1961.  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 smtClean="0">
                <a:latin typeface="Century Gothic" panose="020B0502020202020204" pitchFamily="34" charset="0"/>
              </a:rPr>
              <a:t>There are 100 Riverland houseboats for hire.</a:t>
            </a:r>
            <a:endParaRPr lang="en-AU" sz="2400" dirty="0">
              <a:latin typeface="Century Gothic" panose="020B0502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8954"/>
            <a:ext cx="9155204" cy="3079046"/>
          </a:xfrm>
        </p:spPr>
      </p:pic>
    </p:spTree>
    <p:extLst>
      <p:ext uri="{BB962C8B-B14F-4D97-AF65-F5344CB8AC3E}">
        <p14:creationId xmlns:p14="http://schemas.microsoft.com/office/powerpoint/2010/main" val="284504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Stories enhance the</a:t>
            </a:r>
            <a:br>
              <a:rPr lang="en-AU" dirty="0" smtClean="0">
                <a:latin typeface="Century Gothic" panose="020B0502020202020204" pitchFamily="34" charset="0"/>
              </a:rPr>
            </a:br>
            <a:r>
              <a:rPr lang="en-AU" dirty="0" smtClean="0">
                <a:latin typeface="Century Gothic" panose="020B0502020202020204" pitchFamily="34" charset="0"/>
              </a:rPr>
              <a:t> experience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88640"/>
            <a:ext cx="9858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1628800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entury Gothic" panose="020B0502020202020204" pitchFamily="34" charset="0"/>
              </a:rPr>
              <a:t>The Riverland is the birthplace of irrigation in Australia….and today it’s the most efficient. 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 smtClean="0">
                <a:latin typeface="Century Gothic" panose="020B0502020202020204" pitchFamily="34" charset="0"/>
              </a:rPr>
              <a:t>The Riverland produces 60% of SA wine grapes, 80% SA citrus, 80% SA almonds</a:t>
            </a:r>
            <a:endParaRPr lang="en-AU" sz="2400" dirty="0">
              <a:latin typeface="Century Gothic" panose="020B0502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955" y="3781454"/>
            <a:ext cx="9222207" cy="3076546"/>
          </a:xfrm>
        </p:spPr>
      </p:pic>
    </p:spTree>
    <p:extLst>
      <p:ext uri="{BB962C8B-B14F-4D97-AF65-F5344CB8AC3E}">
        <p14:creationId xmlns:p14="http://schemas.microsoft.com/office/powerpoint/2010/main" val="270137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Part of the Story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836769"/>
            <a:ext cx="9178153" cy="3060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88640"/>
            <a:ext cx="9858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1417638"/>
            <a:ext cx="70671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Century Gothic" panose="020B0502020202020204" pitchFamily="34" charset="0"/>
              </a:rPr>
              <a:t>The Landcare Link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b="1" dirty="0" smtClean="0">
                <a:latin typeface="Century Gothic" panose="020B0502020202020204" pitchFamily="34" charset="0"/>
              </a:rPr>
              <a:t>1996</a:t>
            </a:r>
            <a:r>
              <a:rPr lang="en-AU" dirty="0" smtClean="0">
                <a:latin typeface="Century Gothic" panose="020B0502020202020204" pitchFamily="34" charset="0"/>
              </a:rPr>
              <a:t> </a:t>
            </a:r>
            <a:r>
              <a:rPr lang="en-AU" b="1" dirty="0" smtClean="0">
                <a:latin typeface="Century Gothic" panose="020B0502020202020204" pitchFamily="34" charset="0"/>
              </a:rPr>
              <a:t>Landcare Conference </a:t>
            </a:r>
            <a:r>
              <a:rPr lang="en-AU" dirty="0" smtClean="0">
                <a:latin typeface="Century Gothic" panose="020B0502020202020204" pitchFamily="34" charset="0"/>
              </a:rPr>
              <a:t>– Riverland &amp; Mallee Challenges – wetland management, irrigation salinity and training, soil erosion, feral animals, species extinction, native foods, revegetation, leadership and group behaviour</a:t>
            </a:r>
          </a:p>
          <a:p>
            <a:r>
              <a:rPr lang="en-AU" dirty="0" smtClean="0">
                <a:latin typeface="Century Gothic" panose="020B0502020202020204" pitchFamily="34" charset="0"/>
              </a:rPr>
              <a:t>PLAYERS – PIRSA, DEHAA, MDBC, Landcare groups, LAPs, Soil Boards, Irrigation Boards, CARE, Councils. </a:t>
            </a:r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400" dirty="0" smtClean="0">
                <a:latin typeface="Century Gothic" panose="020B0502020202020204" pitchFamily="34" charset="0"/>
              </a:rPr>
              <a:t> </a:t>
            </a:r>
            <a:endParaRPr lang="en-A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4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368" y="274638"/>
            <a:ext cx="7233432" cy="1143000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The New Story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76" y="3861048"/>
            <a:ext cx="9178153" cy="3060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88640"/>
            <a:ext cx="9858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417638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Century Gothic" panose="020B0502020202020204" pitchFamily="34" charset="0"/>
              </a:rPr>
              <a:t>The Landcare Link</a:t>
            </a:r>
          </a:p>
          <a:p>
            <a:r>
              <a:rPr lang="en-AU" b="1" dirty="0" smtClean="0">
                <a:latin typeface="Century Gothic" panose="020B0502020202020204" pitchFamily="34" charset="0"/>
              </a:rPr>
              <a:t>2015</a:t>
            </a:r>
            <a:r>
              <a:rPr lang="en-AU" dirty="0" smtClean="0">
                <a:latin typeface="Century Gothic" panose="020B0502020202020204" pitchFamily="34" charset="0"/>
              </a:rPr>
              <a:t> </a:t>
            </a:r>
            <a:r>
              <a:rPr lang="en-AU" dirty="0">
                <a:latin typeface="Century Gothic" panose="020B0502020202020204" pitchFamily="34" charset="0"/>
              </a:rPr>
              <a:t>– </a:t>
            </a:r>
            <a:r>
              <a:rPr lang="en-AU" dirty="0" smtClean="0">
                <a:latin typeface="Century Gothic" panose="020B0502020202020204" pitchFamily="34" charset="0"/>
              </a:rPr>
              <a:t>Water Stewardship, Basin </a:t>
            </a:r>
            <a:r>
              <a:rPr lang="en-AU" dirty="0">
                <a:latin typeface="Century Gothic" panose="020B0502020202020204" pitchFamily="34" charset="0"/>
              </a:rPr>
              <a:t>Plan</a:t>
            </a:r>
            <a:r>
              <a:rPr lang="en-AU" dirty="0" smtClean="0">
                <a:latin typeface="Century Gothic" panose="020B0502020202020204" pitchFamily="34" charset="0"/>
              </a:rPr>
              <a:t>, Precision Irrigation, Wetland Watering, Private </a:t>
            </a:r>
            <a:r>
              <a:rPr lang="en-AU" dirty="0" err="1" smtClean="0">
                <a:latin typeface="Century Gothic" panose="020B0502020202020204" pitchFamily="34" charset="0"/>
              </a:rPr>
              <a:t>landcare</a:t>
            </a:r>
            <a:r>
              <a:rPr lang="en-AU" dirty="0" smtClean="0">
                <a:latin typeface="Century Gothic" panose="020B0502020202020204" pitchFamily="34" charset="0"/>
              </a:rPr>
              <a:t> champions, </a:t>
            </a:r>
            <a:r>
              <a:rPr lang="en-AU" dirty="0" err="1" smtClean="0">
                <a:latin typeface="Century Gothic" panose="020B0502020202020204" pitchFamily="34" charset="0"/>
              </a:rPr>
              <a:t>Ramsar</a:t>
            </a:r>
            <a:r>
              <a:rPr lang="en-AU" dirty="0" smtClean="0">
                <a:latin typeface="Century Gothic" panose="020B0502020202020204" pitchFamily="34" charset="0"/>
              </a:rPr>
              <a:t> Sites, Climate change adaptation, Minimum till, Organic horticulture, Niche crops – capers, dates, Murray Cod. </a:t>
            </a:r>
          </a:p>
          <a:p>
            <a:r>
              <a:rPr lang="en-AU" dirty="0" smtClean="0">
                <a:latin typeface="Century Gothic" panose="020B0502020202020204" pitchFamily="34" charset="0"/>
              </a:rPr>
              <a:t>PLAYERS – Industry Orgs, businesses, Birds Australia, </a:t>
            </a:r>
            <a:r>
              <a:rPr lang="en-AU" dirty="0" err="1" smtClean="0">
                <a:latin typeface="Century Gothic" panose="020B0502020202020204" pitchFamily="34" charset="0"/>
              </a:rPr>
              <a:t>Banrock</a:t>
            </a:r>
            <a:r>
              <a:rPr lang="en-AU" dirty="0" smtClean="0">
                <a:latin typeface="Century Gothic" panose="020B0502020202020204" pitchFamily="34" charset="0"/>
              </a:rPr>
              <a:t> Station, ALT, NRM Board, MSFP, LAPs, Councils, Landcare, SADEWNR, MDBA, CEWH, ALT, NFSA, CHASA….collaboration   </a:t>
            </a: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93545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368" y="274638"/>
            <a:ext cx="7233432" cy="1143000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The Potential Story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88640"/>
            <a:ext cx="9858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417638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latin typeface="Century Gothic" panose="020B0502020202020204" pitchFamily="34" charset="0"/>
              </a:rPr>
              <a:t>The Riverland Landcare Link </a:t>
            </a:r>
          </a:p>
          <a:p>
            <a:r>
              <a:rPr lang="en-AU" b="1" dirty="0" smtClean="0">
                <a:latin typeface="Century Gothic" panose="020B0502020202020204" pitchFamily="34" charset="0"/>
              </a:rPr>
              <a:t>2036</a:t>
            </a:r>
            <a:r>
              <a:rPr lang="en-AU" dirty="0" smtClean="0">
                <a:latin typeface="Century Gothic" panose="020B0502020202020204" pitchFamily="34" charset="0"/>
              </a:rPr>
              <a:t> Worlds No1 Ecologically Sustainable Food Source, Most trusted food source, integrated </a:t>
            </a:r>
            <a:r>
              <a:rPr lang="en-AU" dirty="0">
                <a:latin typeface="Century Gothic" panose="020B0502020202020204" pitchFamily="34" charset="0"/>
              </a:rPr>
              <a:t>L</a:t>
            </a:r>
            <a:r>
              <a:rPr lang="en-AU" dirty="0" smtClean="0">
                <a:latin typeface="Century Gothic" panose="020B0502020202020204" pitchFamily="34" charset="0"/>
              </a:rPr>
              <a:t>andcare, 100% organic food/wine production, endangered species stabilisation, climate adaptive &amp; resilient, collaboration across food/wine/nature/tourism industries. Carbon sequestration growing. Authentic food, wine, nature experiences all with a Landcare Link – and demonstration of care.</a:t>
            </a:r>
          </a:p>
          <a:p>
            <a:endParaRPr lang="en-AU" sz="2400" dirty="0" smtClean="0">
              <a:latin typeface="Century Gothic" panose="020B0502020202020204" pitchFamily="34" charset="0"/>
            </a:endParaRPr>
          </a:p>
          <a:p>
            <a:r>
              <a:rPr lang="en-AU" sz="2400" dirty="0" smtClean="0">
                <a:latin typeface="Century Gothic" panose="020B0502020202020204" pitchFamily="34" charset="0"/>
              </a:rPr>
              <a:t>Plans to assist – Annual Marketing Plan, TRA/SATC Reports, Riverland Visitor Surveys</a:t>
            </a:r>
          </a:p>
          <a:p>
            <a:endParaRPr lang="en-AU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17032"/>
            <a:ext cx="9144000" cy="3140968"/>
          </a:xfrm>
        </p:spPr>
      </p:pic>
    </p:spTree>
    <p:extLst>
      <p:ext uri="{BB962C8B-B14F-4D97-AF65-F5344CB8AC3E}">
        <p14:creationId xmlns:p14="http://schemas.microsoft.com/office/powerpoint/2010/main" val="325669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368" y="274638"/>
            <a:ext cx="7511120" cy="1143000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The Potential Story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85924"/>
            <a:ext cx="9144000" cy="3171467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88640"/>
            <a:ext cx="9858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1628800"/>
            <a:ext cx="7128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Century Gothic" panose="020B0502020202020204" pitchFamily="34" charset="0"/>
              </a:rPr>
              <a:t>The Landcare Link</a:t>
            </a:r>
          </a:p>
          <a:p>
            <a:r>
              <a:rPr lang="en-AU" sz="2400" dirty="0" smtClean="0">
                <a:latin typeface="Century Gothic" panose="020B0502020202020204" pitchFamily="34" charset="0"/>
              </a:rPr>
              <a:t>2036 – Powerful brand - Riverland embraces </a:t>
            </a:r>
            <a:r>
              <a:rPr lang="en-AU" sz="2400" dirty="0">
                <a:latin typeface="Century Gothic" panose="020B0502020202020204" pitchFamily="34" charset="0"/>
              </a:rPr>
              <a:t>L</a:t>
            </a:r>
            <a:r>
              <a:rPr lang="en-AU" sz="2400" dirty="0" smtClean="0">
                <a:latin typeface="Century Gothic" panose="020B0502020202020204" pitchFamily="34" charset="0"/>
              </a:rPr>
              <a:t>andcare Link. Tourism Industry 20% of GRP up from 12% in 2014.</a:t>
            </a:r>
          </a:p>
          <a:p>
            <a:r>
              <a:rPr lang="en-AU" sz="2400" dirty="0" smtClean="0">
                <a:latin typeface="Century Gothic" panose="020B0502020202020204" pitchFamily="34" charset="0"/>
              </a:rPr>
              <a:t>Landcare Link a trusted marketing brand.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581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368" y="274638"/>
            <a:ext cx="7233432" cy="11430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Who will share the </a:t>
            </a:r>
            <a:br>
              <a:rPr lang="en-AU" dirty="0" smtClean="0">
                <a:latin typeface="Century Gothic" panose="020B0502020202020204" pitchFamily="34" charset="0"/>
              </a:rPr>
            </a:br>
            <a:r>
              <a:rPr lang="en-AU" dirty="0" smtClean="0">
                <a:latin typeface="Century Gothic" panose="020B0502020202020204" pitchFamily="34" charset="0"/>
              </a:rPr>
              <a:t>Landcare Link ?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" y="3816424"/>
            <a:ext cx="9140010" cy="3060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88640"/>
            <a:ext cx="9858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3368" y="1503636"/>
            <a:ext cx="7439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entury Gothic" panose="020B0502020202020204" pitchFamily="34" charset="0"/>
              </a:rPr>
              <a:t>Every visitor will demand it and value it.</a:t>
            </a:r>
          </a:p>
          <a:p>
            <a:r>
              <a:rPr lang="en-AU" sz="2400" dirty="0" smtClean="0">
                <a:latin typeface="Century Gothic" panose="020B0502020202020204" pitchFamily="34" charset="0"/>
              </a:rPr>
              <a:t>Every business will become an ambassador </a:t>
            </a:r>
          </a:p>
          <a:p>
            <a:r>
              <a:rPr lang="en-AU" sz="2400" dirty="0" smtClean="0">
                <a:latin typeface="Century Gothic" panose="020B0502020202020204" pitchFamily="34" charset="0"/>
              </a:rPr>
              <a:t>Trail guides, National </a:t>
            </a:r>
            <a:r>
              <a:rPr lang="en-AU" sz="2400" dirty="0">
                <a:latin typeface="Century Gothic" panose="020B0502020202020204" pitchFamily="34" charset="0"/>
              </a:rPr>
              <a:t>P</a:t>
            </a:r>
            <a:r>
              <a:rPr lang="en-AU" sz="2400" dirty="0" smtClean="0">
                <a:latin typeface="Century Gothic" panose="020B0502020202020204" pitchFamily="34" charset="0"/>
              </a:rPr>
              <a:t>arks HQ, Food markets, </a:t>
            </a:r>
          </a:p>
          <a:p>
            <a:r>
              <a:rPr lang="en-AU" sz="2400" dirty="0" smtClean="0">
                <a:latin typeface="Century Gothic" panose="020B0502020202020204" pitchFamily="34" charset="0"/>
              </a:rPr>
              <a:t>Product packages/labels, websites </a:t>
            </a:r>
            <a:r>
              <a:rPr lang="en-AU" sz="2400" dirty="0" err="1" smtClean="0">
                <a:latin typeface="Century Gothic" panose="020B0502020202020204" pitchFamily="34" charset="0"/>
              </a:rPr>
              <a:t>etc</a:t>
            </a:r>
            <a:r>
              <a:rPr lang="en-AU" sz="2400" dirty="0" smtClean="0">
                <a:latin typeface="Century Gothic" panose="020B0502020202020204" pitchFamily="34" charset="0"/>
              </a:rPr>
              <a:t>, VICs</a:t>
            </a:r>
          </a:p>
          <a:p>
            <a:endParaRPr lang="en-AU" sz="2400" dirty="0" smtClean="0">
              <a:latin typeface="Century Gothic" panose="020B0502020202020204" pitchFamily="34" charset="0"/>
            </a:endParaRPr>
          </a:p>
          <a:p>
            <a:r>
              <a:rPr lang="en-AU" sz="2400" dirty="0" smtClean="0">
                <a:latin typeface="Century Gothic" panose="020B0502020202020204" pitchFamily="34" charset="0"/>
              </a:rPr>
              <a:t>Landcare Link will be the new ??????????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714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368" y="274638"/>
            <a:ext cx="7233432" cy="1143000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Take home messages ?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88640"/>
            <a:ext cx="9858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3368" y="1503636"/>
            <a:ext cx="74391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Tourism is all about experiences in regions</a:t>
            </a:r>
          </a:p>
          <a:p>
            <a:r>
              <a:rPr lang="en-AU" sz="2000" dirty="0" smtClean="0">
                <a:latin typeface="Century Gothic" panose="020B0502020202020204" pitchFamily="34" charset="0"/>
              </a:rPr>
              <a:t>Food, wine and nature are highly prized experiences</a:t>
            </a:r>
          </a:p>
          <a:p>
            <a:r>
              <a:rPr lang="en-AU" sz="2000" dirty="0" smtClean="0">
                <a:latin typeface="Century Gothic" panose="020B0502020202020204" pitchFamily="34" charset="0"/>
              </a:rPr>
              <a:t>Combining regional food, wine and nature is smart</a:t>
            </a:r>
          </a:p>
          <a:p>
            <a:r>
              <a:rPr lang="en-AU" sz="2000" dirty="0">
                <a:latin typeface="Century Gothic" panose="020B0502020202020204" pitchFamily="34" charset="0"/>
              </a:rPr>
              <a:t>Stories enhance the </a:t>
            </a:r>
            <a:r>
              <a:rPr lang="en-AU" sz="2000" dirty="0" smtClean="0">
                <a:latin typeface="Century Gothic" panose="020B0502020202020204" pitchFamily="34" charset="0"/>
              </a:rPr>
              <a:t>experience, create pride</a:t>
            </a:r>
            <a:endParaRPr lang="en-AU" sz="2000" dirty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Build Landcare stories into the tourism experience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Think about the Landcare Link!                  2036?</a:t>
            </a:r>
            <a:endParaRPr lang="en-AU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9040"/>
            <a:ext cx="9171600" cy="3057813"/>
          </a:xfrm>
        </p:spPr>
      </p:pic>
    </p:spTree>
    <p:extLst>
      <p:ext uri="{BB962C8B-B14F-4D97-AF65-F5344CB8AC3E}">
        <p14:creationId xmlns:p14="http://schemas.microsoft.com/office/powerpoint/2010/main" val="344414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8849" y="-164473"/>
            <a:ext cx="10553546" cy="702247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9420" y="4960579"/>
            <a:ext cx="1146556" cy="167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6696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chemeClr val="bg1"/>
                </a:solidFill>
              </a:rPr>
              <a:t>A healthy river and healthy landscapes</a:t>
            </a:r>
          </a:p>
          <a:p>
            <a:r>
              <a:rPr lang="en-AU" sz="3200" dirty="0" smtClean="0">
                <a:solidFill>
                  <a:schemeClr val="bg1"/>
                </a:solidFill>
              </a:rPr>
              <a:t>means healthy tourism</a:t>
            </a:r>
          </a:p>
          <a:p>
            <a:r>
              <a:rPr lang="en-AU" sz="2000" dirty="0" smtClean="0">
                <a:solidFill>
                  <a:schemeClr val="bg1"/>
                </a:solidFill>
              </a:rPr>
              <a:t>Tony Sharley, GM, Destination Riverland</a:t>
            </a:r>
            <a:endParaRPr lang="en-AU" sz="2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5010908"/>
            <a:ext cx="1584176" cy="163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5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AU" sz="4000" dirty="0" smtClean="0">
                <a:latin typeface="Century Gothic" panose="020B0502020202020204" pitchFamily="34" charset="0"/>
              </a:rPr>
              <a:t>The value of a healthy river</a:t>
            </a:r>
            <a:endParaRPr lang="en-AU" sz="4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600201"/>
            <a:ext cx="7067128" cy="19728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sz="2500" dirty="0" smtClean="0">
                <a:latin typeface="Century Gothic" panose="020B0502020202020204" pitchFamily="34" charset="0"/>
              </a:rPr>
              <a:t>Tourism important driver of economy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AU" sz="2500" dirty="0" smtClean="0">
                <a:latin typeface="Century Gothic" panose="020B0502020202020204" pitchFamily="34" charset="0"/>
              </a:rPr>
              <a:t>SA Tourism Plan 2020 potential - $8.0bn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AU" sz="2500" dirty="0" smtClean="0">
                <a:latin typeface="Century Gothic" panose="020B0502020202020204" pitchFamily="34" charset="0"/>
              </a:rPr>
              <a:t>Riverland Tourism Plan 2020 potential - $216m – up from $142m today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363" y="3717032"/>
            <a:ext cx="6391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067" y="259846"/>
            <a:ext cx="9858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29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AU" dirty="0" smtClean="0">
                <a:latin typeface="Century Gothic" panose="020B0502020202020204" pitchFamily="34" charset="0"/>
              </a:rPr>
              <a:t>The Planning Framework 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515" y="3816424"/>
            <a:ext cx="9178153" cy="3060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88640"/>
            <a:ext cx="9858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1628800"/>
            <a:ext cx="708819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AU" sz="25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 healthy Murray River underpins regional tourism value and growth.</a:t>
            </a:r>
          </a:p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en-AU" sz="25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The Basin Plan provides tourism industry with confidence to invest</a:t>
            </a:r>
          </a:p>
        </p:txBody>
      </p:sp>
    </p:spTree>
    <p:extLst>
      <p:ext uri="{BB962C8B-B14F-4D97-AF65-F5344CB8AC3E}">
        <p14:creationId xmlns:p14="http://schemas.microsoft.com/office/powerpoint/2010/main" val="257215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entury Gothic" panose="020B0502020202020204" pitchFamily="34" charset="0"/>
              </a:rPr>
              <a:t>The Current Situation 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09675"/>
            <a:ext cx="9132794" cy="3060000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88640"/>
            <a:ext cx="9858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202183"/>
            <a:ext cx="6624736" cy="247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34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entury Gothic" panose="020B0502020202020204" pitchFamily="34" charset="0"/>
              </a:rPr>
              <a:t>The Current Situation 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88640"/>
            <a:ext cx="9858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247075"/>
            <a:ext cx="3302358" cy="256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317" y="1266869"/>
            <a:ext cx="3836779" cy="242702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30288"/>
            <a:ext cx="9144000" cy="2745683"/>
          </a:xfrm>
        </p:spPr>
      </p:pic>
    </p:spTree>
    <p:extLst>
      <p:ext uri="{BB962C8B-B14F-4D97-AF65-F5344CB8AC3E}">
        <p14:creationId xmlns:p14="http://schemas.microsoft.com/office/powerpoint/2010/main" val="138715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Century Gothic" panose="020B0502020202020204" pitchFamily="34" charset="0"/>
              </a:rPr>
              <a:t>Future Growth 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97799"/>
            <a:ext cx="9144000" cy="3060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88640"/>
            <a:ext cx="9858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417638"/>
            <a:ext cx="699512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entury Gothic" panose="020B0502020202020204" pitchFamily="34" charset="0"/>
              </a:rPr>
              <a:t>Deloitte 2014 – tourism in the fantastic 5 growth industries = economic diversification</a:t>
            </a:r>
          </a:p>
          <a:p>
            <a:endParaRPr lang="en-AU" sz="2400" dirty="0" smtClean="0">
              <a:latin typeface="Century Gothic" panose="020B0502020202020204" pitchFamily="34" charset="0"/>
            </a:endParaRPr>
          </a:p>
          <a:p>
            <a:r>
              <a:rPr lang="en-AU" sz="2400" dirty="0" smtClean="0">
                <a:latin typeface="Century Gothic" panose="020B0502020202020204" pitchFamily="34" charset="0"/>
              </a:rPr>
              <a:t>DR targets the experience seeker </a:t>
            </a:r>
          </a:p>
          <a:p>
            <a:r>
              <a:rPr lang="en-AU" sz="2400" dirty="0" smtClean="0">
                <a:latin typeface="Century Gothic" panose="020B0502020202020204" pitchFamily="34" charset="0"/>
              </a:rPr>
              <a:t>3 most sought after experiences are –</a:t>
            </a:r>
          </a:p>
          <a:p>
            <a:r>
              <a:rPr lang="en-AU" sz="2400" dirty="0" smtClean="0">
                <a:latin typeface="Century Gothic" panose="020B0502020202020204" pitchFamily="34" charset="0"/>
              </a:rPr>
              <a:t>Authentic food, wine and nature</a:t>
            </a:r>
          </a:p>
          <a:p>
            <a:endParaRPr lang="en-AU" sz="2400" dirty="0" smtClean="0">
              <a:latin typeface="Century Gothic" panose="020B0502020202020204" pitchFamily="34" charset="0"/>
            </a:endParaRP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88769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368" y="274638"/>
            <a:ext cx="7367104" cy="11430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Experiences are enhanced by stories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88640"/>
            <a:ext cx="9858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3368" y="1628800"/>
            <a:ext cx="73671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entury Gothic" panose="020B0502020202020204" pitchFamily="34" charset="0"/>
              </a:rPr>
              <a:t>Aborigines have lived on the Murray River for 40,000 years – connected to its food cycles 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 smtClean="0">
                <a:latin typeface="Century Gothic" panose="020B0502020202020204" pitchFamily="34" charset="0"/>
              </a:rPr>
              <a:t>Evidence of their connection to the river is everywhere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0351"/>
            <a:ext cx="9144000" cy="3087649"/>
          </a:xfrm>
        </p:spPr>
      </p:pic>
    </p:spTree>
    <p:extLst>
      <p:ext uri="{BB962C8B-B14F-4D97-AF65-F5344CB8AC3E}">
        <p14:creationId xmlns:p14="http://schemas.microsoft.com/office/powerpoint/2010/main" val="175401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368" y="274638"/>
            <a:ext cx="7233432" cy="11430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Stories enhance the experience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88640"/>
            <a:ext cx="9858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53368" y="1628800"/>
            <a:ext cx="73671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entury Gothic" panose="020B0502020202020204" pitchFamily="34" charset="0"/>
              </a:rPr>
              <a:t>Pastoralism and paddle-steamers grew up together. Chowilla Station was 150 </a:t>
            </a:r>
            <a:r>
              <a:rPr lang="en-AU" sz="2400" dirty="0" err="1" smtClean="0">
                <a:latin typeface="Century Gothic" panose="020B0502020202020204" pitchFamily="34" charset="0"/>
              </a:rPr>
              <a:t>yo</a:t>
            </a:r>
            <a:r>
              <a:rPr lang="en-AU" sz="2400" dirty="0" smtClean="0">
                <a:latin typeface="Century Gothic" panose="020B0502020202020204" pitchFamily="34" charset="0"/>
              </a:rPr>
              <a:t> in 2014.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 smtClean="0">
                <a:latin typeface="Century Gothic" panose="020B0502020202020204" pitchFamily="34" charset="0"/>
              </a:rPr>
              <a:t>The historic Port of Morgan boasted 2 brothels and a morgue in 1880.</a:t>
            </a:r>
          </a:p>
          <a:p>
            <a:endParaRPr lang="en-AU" sz="2400" dirty="0" smtClean="0">
              <a:latin typeface="Century Gothic" panose="020B0502020202020204" pitchFamily="34" charset="0"/>
            </a:endParaRP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0" y="3771900"/>
            <a:ext cx="9145429" cy="3086100"/>
          </a:xfrm>
        </p:spPr>
      </p:pic>
    </p:spTree>
    <p:extLst>
      <p:ext uri="{BB962C8B-B14F-4D97-AF65-F5344CB8AC3E}">
        <p14:creationId xmlns:p14="http://schemas.microsoft.com/office/powerpoint/2010/main" val="361749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Stories enhance the</a:t>
            </a:r>
            <a:br>
              <a:rPr lang="en-AU" dirty="0" smtClean="0">
                <a:latin typeface="Century Gothic" panose="020B0502020202020204" pitchFamily="34" charset="0"/>
              </a:rPr>
            </a:br>
            <a:r>
              <a:rPr lang="en-AU" dirty="0" smtClean="0">
                <a:latin typeface="Century Gothic" panose="020B0502020202020204" pitchFamily="34" charset="0"/>
              </a:rPr>
              <a:t> experience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6" y="3861048"/>
            <a:ext cx="9144535" cy="30600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188640"/>
            <a:ext cx="98582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1628800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latin typeface="Century Gothic" panose="020B0502020202020204" pitchFamily="34" charset="0"/>
              </a:rPr>
              <a:t>The Overland Corner Hotel was built in 1859.</a:t>
            </a:r>
          </a:p>
          <a:p>
            <a:endParaRPr lang="en-AU" sz="2400" dirty="0">
              <a:latin typeface="Century Gothic" panose="020B0502020202020204" pitchFamily="34" charset="0"/>
            </a:endParaRPr>
          </a:p>
          <a:p>
            <a:r>
              <a:rPr lang="en-AU" sz="2400" dirty="0" smtClean="0">
                <a:latin typeface="Century Gothic" panose="020B0502020202020204" pitchFamily="34" charset="0"/>
              </a:rPr>
              <a:t>Today it offers a connection to the past with local food and wine, walks and a ghost  </a:t>
            </a:r>
            <a:endParaRPr lang="en-A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0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679</Words>
  <Application>Microsoft Macintosh PowerPoint</Application>
  <PresentationFormat>On-screen Show (4:3)</PresentationFormat>
  <Paragraphs>82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The value of a healthy river</vt:lpstr>
      <vt:lpstr>The Planning Framework </vt:lpstr>
      <vt:lpstr>The Current Situation </vt:lpstr>
      <vt:lpstr>The Current Situation </vt:lpstr>
      <vt:lpstr>Future Growth </vt:lpstr>
      <vt:lpstr>Experiences are enhanced by stories</vt:lpstr>
      <vt:lpstr>Stories enhance the experience</vt:lpstr>
      <vt:lpstr>Stories enhance the  experience</vt:lpstr>
      <vt:lpstr>Stories enhance the  experience</vt:lpstr>
      <vt:lpstr>Stories enhance the  experience</vt:lpstr>
      <vt:lpstr>Part of the Story</vt:lpstr>
      <vt:lpstr>The New Story</vt:lpstr>
      <vt:lpstr>The Potential Story</vt:lpstr>
      <vt:lpstr>The Potential Story</vt:lpstr>
      <vt:lpstr>Who will share the  Landcare Link ?</vt:lpstr>
      <vt:lpstr>Take home messages ?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Destination_Riverlan</dc:creator>
  <cp:lastModifiedBy>Anita</cp:lastModifiedBy>
  <cp:revision>45</cp:revision>
  <cp:lastPrinted>2015-09-14T05:52:31Z</cp:lastPrinted>
  <dcterms:created xsi:type="dcterms:W3CDTF">2015-08-06T00:25:20Z</dcterms:created>
  <dcterms:modified xsi:type="dcterms:W3CDTF">2015-11-26T06:57:52Z</dcterms:modified>
</cp:coreProperties>
</file>